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0" r:id="rId5"/>
    <p:sldId id="329" r:id="rId6"/>
    <p:sldId id="332" r:id="rId7"/>
    <p:sldId id="350" r:id="rId8"/>
    <p:sldId id="335" r:id="rId9"/>
    <p:sldId id="337" r:id="rId10"/>
    <p:sldId id="338" r:id="rId11"/>
    <p:sldId id="346" r:id="rId12"/>
    <p:sldId id="340" r:id="rId13"/>
    <p:sldId id="341" r:id="rId14"/>
    <p:sldId id="345" r:id="rId15"/>
    <p:sldId id="344" r:id="rId16"/>
    <p:sldId id="342" r:id="rId17"/>
    <p:sldId id="351" r:id="rId18"/>
    <p:sldId id="35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EC"/>
    <a:srgbClr val="FCC011"/>
    <a:srgbClr val="C20012"/>
    <a:srgbClr val="052154"/>
    <a:srgbClr val="747168"/>
    <a:srgbClr val="8C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05" autoAdjust="0"/>
    <p:restoredTop sz="94641" autoAdjust="0"/>
  </p:normalViewPr>
  <p:slideViewPr>
    <p:cSldViewPr snapToGrid="0" snapToObjects="1">
      <p:cViewPr varScale="1">
        <p:scale>
          <a:sx n="60" d="100"/>
          <a:sy n="60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-519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Roels" userId="b37d6358-9c8c-4f9e-9d92-4c1d42bb480d" providerId="ADAL" clId="{21E6C9C4-2DA5-4C22-A2EF-C8F2BA1D0186}"/>
    <pc:docChg chg="custSel delSld modSld">
      <pc:chgData name="Patrick Roels" userId="b37d6358-9c8c-4f9e-9d92-4c1d42bb480d" providerId="ADAL" clId="{21E6C9C4-2DA5-4C22-A2EF-C8F2BA1D0186}" dt="2022-07-04T07:18:17.023" v="2" actId="47"/>
      <pc:docMkLst>
        <pc:docMk/>
      </pc:docMkLst>
      <pc:sldChg chg="modSp mod">
        <pc:chgData name="Patrick Roels" userId="b37d6358-9c8c-4f9e-9d92-4c1d42bb480d" providerId="ADAL" clId="{21E6C9C4-2DA5-4C22-A2EF-C8F2BA1D0186}" dt="2022-07-04T07:17:32.214" v="1" actId="27636"/>
        <pc:sldMkLst>
          <pc:docMk/>
          <pc:sldMk cId="3832203084" sldId="260"/>
        </pc:sldMkLst>
        <pc:spChg chg="mod">
          <ac:chgData name="Patrick Roels" userId="b37d6358-9c8c-4f9e-9d92-4c1d42bb480d" providerId="ADAL" clId="{21E6C9C4-2DA5-4C22-A2EF-C8F2BA1D0186}" dt="2022-07-04T07:17:32.214" v="1" actId="27636"/>
          <ac:spMkLst>
            <pc:docMk/>
            <pc:sldMk cId="3832203084" sldId="260"/>
            <ac:spMk id="3" creationId="{00000000-0000-0000-0000-000000000000}"/>
          </ac:spMkLst>
        </pc:spChg>
      </pc:sldChg>
      <pc:sldChg chg="del">
        <pc:chgData name="Patrick Roels" userId="b37d6358-9c8c-4f9e-9d92-4c1d42bb480d" providerId="ADAL" clId="{21E6C9C4-2DA5-4C22-A2EF-C8F2BA1D0186}" dt="2022-07-04T07:18:17.023" v="2" actId="47"/>
        <pc:sldMkLst>
          <pc:docMk/>
          <pc:sldMk cId="4172953047" sldId="347"/>
        </pc:sldMkLst>
      </pc:sldChg>
      <pc:sldChg chg="del">
        <pc:chgData name="Patrick Roels" userId="b37d6358-9c8c-4f9e-9d92-4c1d42bb480d" providerId="ADAL" clId="{21E6C9C4-2DA5-4C22-A2EF-C8F2BA1D0186}" dt="2022-07-04T07:18:17.023" v="2" actId="47"/>
        <pc:sldMkLst>
          <pc:docMk/>
          <pc:sldMk cId="1511456915" sldId="348"/>
        </pc:sldMkLst>
      </pc:sldChg>
      <pc:sldChg chg="del">
        <pc:chgData name="Patrick Roels" userId="b37d6358-9c8c-4f9e-9d92-4c1d42bb480d" providerId="ADAL" clId="{21E6C9C4-2DA5-4C22-A2EF-C8F2BA1D0186}" dt="2022-07-04T07:18:17.023" v="2" actId="47"/>
        <pc:sldMkLst>
          <pc:docMk/>
          <pc:sldMk cId="4171324464" sldId="34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aantal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Blad1!$A$2:$A$14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YTD 2022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54</c:v>
                </c:pt>
                <c:pt idx="1">
                  <c:v>78</c:v>
                </c:pt>
                <c:pt idx="2">
                  <c:v>116</c:v>
                </c:pt>
                <c:pt idx="3">
                  <c:v>147</c:v>
                </c:pt>
                <c:pt idx="4">
                  <c:v>169</c:v>
                </c:pt>
                <c:pt idx="5">
                  <c:v>211</c:v>
                </c:pt>
                <c:pt idx="6">
                  <c:v>239</c:v>
                </c:pt>
                <c:pt idx="7">
                  <c:v>281</c:v>
                </c:pt>
                <c:pt idx="8">
                  <c:v>326</c:v>
                </c:pt>
                <c:pt idx="9">
                  <c:v>345</c:v>
                </c:pt>
                <c:pt idx="10">
                  <c:v>368</c:v>
                </c:pt>
                <c:pt idx="11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29-449D-BEE0-83653E18D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82495968"/>
        <c:axId val="582499248"/>
      </c:lineChart>
      <c:catAx>
        <c:axId val="5824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82499248"/>
        <c:crosses val="autoZero"/>
        <c:auto val="1"/>
        <c:lblAlgn val="ctr"/>
        <c:lblOffset val="100"/>
        <c:noMultiLvlLbl val="0"/>
      </c:catAx>
      <c:valAx>
        <c:axId val="58249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8249596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32848485857931E-2"/>
          <c:y val="0.12449945668219317"/>
          <c:w val="0.81376772511273965"/>
          <c:h val="0.714642674717188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5B-4384-B01B-25C3253AD8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B-4384-B01B-25C3253AD8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70ADF5B-FCBD-4313-8C23-F599F2073031}" type="VALUE">
                      <a:rPr lang="en-US" sz="1800" b="1"/>
                      <a:pPr/>
                      <a:t>[WAARDE]</a:t>
                    </a:fld>
                    <a:endParaRPr lang="nl-B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5B-4384-B01B-25C3253AD8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5244711367456"/>
                      <c:h val="8.93513964253346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5B-4384-B01B-25C3253AD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Blad1!$A$1:$A$2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Blad1!$B$1:$B$2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5B-4384-B01B-25C3253AD8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1201182585138E-4"/>
          <c:y val="1.4115573200639536E-2"/>
          <c:w val="0.52196329934815011"/>
          <c:h val="0.970939146874762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C8-47A6-ADE6-4A22132D5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C8-47A6-ADE6-4A22132D5B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C8-47A6-ADE6-4A22132D5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C8-47A6-ADE6-4A22132D5B57}"/>
              </c:ext>
            </c:extLst>
          </c:dPt>
          <c:dPt>
            <c:idx val="4"/>
            <c:bubble3D val="0"/>
            <c:spPr>
              <a:solidFill>
                <a:srgbClr val="16AD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C8-47A6-ADE6-4A22132D5B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C8-47A6-ADE6-4A22132D5B57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Blad1!$A$1:$A$6</c:f>
              <c:numCache>
                <c:formatCode>0%</c:formatCode>
                <c:ptCount val="6"/>
                <c:pt idx="0">
                  <c:v>0.04</c:v>
                </c:pt>
                <c:pt idx="1">
                  <c:v>0.27</c:v>
                </c:pt>
                <c:pt idx="2">
                  <c:v>0.15</c:v>
                </c:pt>
                <c:pt idx="3">
                  <c:v>0.31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C8-47A6-ADE6-4A22132D5B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B2-404C-AC96-AC510841A63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B2-404C-AC96-AC510841A6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B2-404C-AC96-AC510841A634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nl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Blad1!$A$1:$A$3</c:f>
              <c:numCache>
                <c:formatCode>0%</c:formatCode>
                <c:ptCount val="3"/>
                <c:pt idx="0">
                  <c:v>0.08</c:v>
                </c:pt>
                <c:pt idx="1">
                  <c:v>0.31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B2-404C-AC96-AC510841A6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DA01-25E7-6E4D-B04E-411CE2BDAB4C}" type="datetimeFigureOut">
              <a:rPr lang="nl-NL" smtClean="0"/>
              <a:pPr/>
              <a:t>4-7-2022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B26E-1F11-FF4D-8BD1-6BDDFF759A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19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FA8F8-5D6B-724B-9FD2-47D3222C09F0}" type="datetimeFigureOut">
              <a:rPr lang="nl-NL" smtClean="0"/>
              <a:pPr/>
              <a:t>4-7-2022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A20C3-9EAC-4145-A84B-506D3EC2B9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7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zijn enkel de NIEUWE KMO Adviesraden , dus exclusief het aantal verlengingen</a:t>
            </a:r>
          </a:p>
          <a:p>
            <a:r>
              <a:rPr lang="nl-BE" dirty="0"/>
              <a:t>In 2011 meteen 54 nieuwe Adviesraden (stonden klaar). Daarna gemiddeld een 30-tal per jaar. Net voor corona stijging tot 45 nieuwe dossiers per jaar , in 2020-21 halvering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12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OVL + WVL : 220 van de 380 opgerichte Adviesraden (60% v/</a:t>
            </a:r>
            <a:r>
              <a:rPr lang="nl-BE"/>
              <a:t>d productie)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15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omschrijven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familiaal</a:t>
            </a:r>
            <a:r>
              <a:rPr lang="fr-BE" dirty="0"/>
              <a:t> </a:t>
            </a:r>
            <a:r>
              <a:rPr lang="fr-BE" dirty="0" err="1"/>
              <a:t>bedrijf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onderneming</a:t>
            </a:r>
            <a:r>
              <a:rPr lang="fr-BE" dirty="0"/>
              <a:t> </a:t>
            </a:r>
            <a:r>
              <a:rPr lang="fr-BE" dirty="0" err="1"/>
              <a:t>waarin</a:t>
            </a:r>
            <a:r>
              <a:rPr lang="fr-BE" dirty="0"/>
              <a:t> </a:t>
            </a:r>
            <a:r>
              <a:rPr lang="fr-BE" dirty="0" err="1"/>
              <a:t>verschillende</a:t>
            </a:r>
            <a:r>
              <a:rPr lang="fr-BE" dirty="0"/>
              <a:t> </a:t>
            </a:r>
            <a:r>
              <a:rPr lang="fr-BE" dirty="0" err="1"/>
              <a:t>familieleden</a:t>
            </a:r>
            <a:r>
              <a:rPr lang="fr-BE" dirty="0"/>
              <a:t> </a:t>
            </a:r>
            <a:r>
              <a:rPr lang="fr-BE" dirty="0" err="1"/>
              <a:t>betrokken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bedrijfsleider</a:t>
            </a:r>
            <a:r>
              <a:rPr lang="fr-BE" dirty="0"/>
              <a:t> of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eigenaar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Ongeveer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derde</a:t>
            </a:r>
            <a:r>
              <a:rPr lang="fr-BE" dirty="0"/>
              <a:t> van de </a:t>
            </a:r>
            <a:r>
              <a:rPr lang="fr-BE" dirty="0" err="1"/>
              <a:t>KMO’s</a:t>
            </a:r>
            <a:r>
              <a:rPr lang="fr-BE" dirty="0"/>
              <a:t> met Adviesraad </a:t>
            </a:r>
            <a:r>
              <a:rPr lang="fr-BE" dirty="0" err="1"/>
              <a:t>heeft</a:t>
            </a:r>
            <a:r>
              <a:rPr lang="fr-BE" dirty="0"/>
              <a:t> </a:t>
            </a:r>
            <a:r>
              <a:rPr lang="fr-BE" dirty="0" err="1"/>
              <a:t>minder</a:t>
            </a:r>
            <a:r>
              <a:rPr lang="fr-BE" dirty="0"/>
              <a:t> dan 10 </a:t>
            </a:r>
            <a:r>
              <a:rPr lang="fr-BE" dirty="0" err="1"/>
              <a:t>werknemers</a:t>
            </a:r>
            <a:r>
              <a:rPr lang="fr-BE" dirty="0"/>
              <a:t>. </a:t>
            </a:r>
            <a:r>
              <a:rPr lang="fr-BE" dirty="0" err="1"/>
              <a:t>Twee</a:t>
            </a:r>
            <a:r>
              <a:rPr lang="fr-BE" dirty="0"/>
              <a:t> </a:t>
            </a:r>
            <a:r>
              <a:rPr lang="fr-BE" dirty="0" err="1"/>
              <a:t>derde</a:t>
            </a:r>
            <a:r>
              <a:rPr lang="fr-BE" dirty="0"/>
              <a:t> </a:t>
            </a:r>
            <a:r>
              <a:rPr lang="fr-BE" dirty="0" err="1"/>
              <a:t>zit</a:t>
            </a:r>
            <a:r>
              <a:rPr lang="fr-BE" dirty="0"/>
              <a:t> </a:t>
            </a:r>
            <a:r>
              <a:rPr lang="fr-BE" dirty="0" err="1"/>
              <a:t>daar</a:t>
            </a:r>
            <a:r>
              <a:rPr lang="fr-BE" dirty="0"/>
              <a:t> </a:t>
            </a:r>
            <a:r>
              <a:rPr lang="fr-BE" dirty="0" err="1"/>
              <a:t>boven</a:t>
            </a:r>
            <a:r>
              <a:rPr lang="fr-BE" dirty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43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Dus zeker nog genoeg </a:t>
            </a:r>
            <a:r>
              <a:rPr lang="nl-BE" dirty="0" err="1"/>
              <a:t>potentiëel</a:t>
            </a:r>
            <a:r>
              <a:rPr lang="nl-BE" dirty="0"/>
              <a:t> aan Adviseurs. Maar niet elke kandidaat is even gretig en gemotiveerd.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Zeker nog genoeg </a:t>
            </a:r>
            <a:r>
              <a:rPr lang="nl-BE" dirty="0" err="1"/>
              <a:t>potentiëel</a:t>
            </a:r>
            <a:r>
              <a:rPr lang="nl-BE" dirty="0"/>
              <a:t> aan adviseurs. In de harde kern van zetelende adviseurs zijn er die in meerdere van onze Adviesraden zetelen.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38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Uit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lijst</a:t>
            </a:r>
            <a:r>
              <a:rPr lang="fr-BE" dirty="0"/>
              <a:t> van </a:t>
            </a:r>
            <a:r>
              <a:rPr lang="fr-BE" dirty="0" err="1"/>
              <a:t>mogelijke</a:t>
            </a:r>
            <a:r>
              <a:rPr lang="fr-BE" dirty="0"/>
              <a:t> </a:t>
            </a:r>
            <a:r>
              <a:rPr lang="fr-BE" dirty="0" err="1"/>
              <a:t>redenen</a:t>
            </a:r>
            <a:r>
              <a:rPr lang="fr-BE" dirty="0"/>
              <a:t> </a:t>
            </a:r>
            <a:r>
              <a:rPr lang="fr-BE" dirty="0" err="1"/>
              <a:t>mochten</a:t>
            </a:r>
            <a:r>
              <a:rPr lang="fr-BE" dirty="0"/>
              <a:t> de </a:t>
            </a:r>
            <a:r>
              <a:rPr lang="fr-BE" dirty="0" err="1"/>
              <a:t>ondernemers</a:t>
            </a:r>
            <a:r>
              <a:rPr lang="fr-BE" dirty="0"/>
              <a:t> de </a:t>
            </a:r>
            <a:r>
              <a:rPr lang="fr-BE" dirty="0" err="1"/>
              <a:t>twee</a:t>
            </a:r>
            <a:r>
              <a:rPr lang="fr-BE" dirty="0"/>
              <a:t> </a:t>
            </a:r>
            <a:r>
              <a:rPr lang="fr-BE" dirty="0" err="1"/>
              <a:t>meest</a:t>
            </a:r>
            <a:r>
              <a:rPr lang="fr-BE" dirty="0"/>
              <a:t> </a:t>
            </a:r>
            <a:r>
              <a:rPr lang="fr-BE" dirty="0" err="1"/>
              <a:t>belangrijke</a:t>
            </a:r>
            <a:r>
              <a:rPr lang="fr-BE" dirty="0"/>
              <a:t> </a:t>
            </a:r>
            <a:r>
              <a:rPr lang="fr-BE" dirty="0" err="1"/>
              <a:t>aanduiden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5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NPS : Promotors minus Criticasters. Kan variëren van -100 tot +100. Resultaten NPS +50 worden excellent aanzien!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A20C3-9EAC-4145-A84B-506D3EC2B9D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3141"/>
            <a:ext cx="7772400" cy="1470025"/>
          </a:xfrm>
        </p:spPr>
        <p:txBody>
          <a:bodyPr anchor="b">
            <a:normAutofit/>
          </a:bodyPr>
          <a:lstStyle>
            <a:lvl1pPr>
              <a:defRPr sz="3600">
                <a:gradFill flip="none" rotWithShape="1">
                  <a:gsLst>
                    <a:gs pos="24000">
                      <a:srgbClr val="8C2623"/>
                    </a:gs>
                    <a:gs pos="100000">
                      <a:srgbClr val="C2001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8916"/>
            <a:ext cx="6400800" cy="143779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4716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gradFill flip="none" rotWithShape="1">
                  <a:gsLst>
                    <a:gs pos="27000">
                      <a:srgbClr val="8C2623"/>
                    </a:gs>
                    <a:gs pos="100000">
                      <a:srgbClr val="C2001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729898"/>
          </a:xfrm>
        </p:spPr>
        <p:txBody>
          <a:bodyPr/>
          <a:lstStyle>
            <a:lvl1pPr marL="0" indent="0">
              <a:buClr>
                <a:srgbClr val="8C2623"/>
              </a:buClr>
              <a:buFont typeface="Arial"/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indent="-285750">
              <a:buClr>
                <a:srgbClr val="8C26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>
                <a:srgbClr val="747168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747168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747168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4919" y="3766242"/>
            <a:ext cx="4098376" cy="2176218"/>
          </a:xfrm>
        </p:spPr>
        <p:txBody>
          <a:bodyPr anchor="ctr" anchorCtr="0">
            <a:normAutofit fontScale="32500" lnSpcReduction="20000"/>
          </a:bodyPr>
          <a:lstStyle/>
          <a:p>
            <a:pPr algn="l">
              <a:lnSpc>
                <a:spcPct val="90000"/>
              </a:lnSpc>
            </a:pP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endParaRPr lang="nl-NL"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l">
              <a:lnSpc>
                <a:spcPct val="90000"/>
              </a:lnSpc>
            </a:pPr>
            <a:endParaRPr lang="nl-NL"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l">
              <a:lnSpc>
                <a:spcPct val="90000"/>
              </a:lnSpc>
            </a:pPr>
            <a:br>
              <a:rPr lang="nl-NL" sz="42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8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8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8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endParaRPr lang="nl-NL"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65935" y="50352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5655599" y="5694186"/>
            <a:ext cx="3272493" cy="3319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747168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nl-NL" sz="1200" dirty="0">
                <a:solidFill>
                  <a:srgbClr val="16ADEC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20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CA7A4-731B-9829-59CF-3008FD9F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Vraag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b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Welke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redenen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liggen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aan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basis van de </a:t>
            </a:r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oprichting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van </a:t>
            </a:r>
            <a:r>
              <a:rPr lang="fr-BE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uw</a:t>
            </a:r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KMO Adviesraad ?</a:t>
            </a:r>
            <a:b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95FC35-2AA1-91E9-24AE-D8386B88977E}"/>
              </a:ext>
            </a:extLst>
          </p:cNvPr>
          <p:cNvSpPr txBox="1"/>
          <p:nvPr/>
        </p:nvSpPr>
        <p:spPr>
          <a:xfrm flipH="1">
            <a:off x="561314" y="1846907"/>
            <a:ext cx="73695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In de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volgorde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van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meest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gegeven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antwoorden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Algemene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strategie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en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oriëntatie</a:t>
            </a: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Bespreken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van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groei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- of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expansieopportuniteiten</a:t>
            </a: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Klankbord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( ‘ik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sta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er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meestal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alleen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voor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’ )</a:t>
            </a: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Doorlichting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van de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cijfers</a:t>
            </a: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Analyse van de interne en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bestuurlijke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organisatie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5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76CCA-3E43-1A3B-618F-675D570F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Enkele uitspraken van ondernemers over hun ervaringen met de KMO Adviesraad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44B467-6675-AC21-196F-EE7ACCC28F18}"/>
              </a:ext>
            </a:extLst>
          </p:cNvPr>
          <p:cNvSpPr txBox="1"/>
          <p:nvPr/>
        </p:nvSpPr>
        <p:spPr>
          <a:xfrm>
            <a:off x="552892" y="1297172"/>
            <a:ext cx="85166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  <a:t>De Adviesraad heeft mij anders doen kijken naar mijn onderneming</a:t>
            </a:r>
            <a:b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  <a:t>Dankzij de Adviesraad voel ik me meer gerust als ondernemer</a:t>
            </a:r>
            <a:b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  <a:t>Dankzij de Adviesraad zijn bepaalde zaken bespreekbaar geworden die dat anders niet zouden zijn</a:t>
            </a:r>
            <a:b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  <a:t>De Adviesraad heeft bijgedragen tot meer winstgevendheid van mijn onderneming</a:t>
            </a:r>
            <a:b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8EE46-69E8-1266-4DD7-D584845E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u="sng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Vraag in de enquête</a:t>
            </a:r>
            <a:endParaRPr lang="nl-BE" sz="3600" u="sng" dirty="0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653495D-16FC-4AC0-A2A3-C66DD51C6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848582"/>
              </p:ext>
            </p:extLst>
          </p:nvPr>
        </p:nvGraphicFramePr>
        <p:xfrm>
          <a:off x="85059" y="2562447"/>
          <a:ext cx="3296094" cy="356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81EECCC3-6439-7018-3796-89AEE89AB406}"/>
              </a:ext>
            </a:extLst>
          </p:cNvPr>
          <p:cNvSpPr txBox="1"/>
          <p:nvPr/>
        </p:nvSpPr>
        <p:spPr>
          <a:xfrm>
            <a:off x="4327451" y="2711302"/>
            <a:ext cx="3498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endParaRPr lang="nl-BE" dirty="0"/>
          </a:p>
          <a:p>
            <a:r>
              <a:rPr lang="nl-BE" b="1" dirty="0">
                <a:solidFill>
                  <a:srgbClr val="FF0000"/>
                </a:solidFill>
              </a:rPr>
              <a:t>0-6    Criticasters  8%</a:t>
            </a:r>
            <a:br>
              <a:rPr lang="nl-BE" b="1" dirty="0">
                <a:solidFill>
                  <a:srgbClr val="FF0000"/>
                </a:solidFill>
              </a:rPr>
            </a:br>
            <a:endParaRPr lang="nl-BE" b="1" dirty="0">
              <a:solidFill>
                <a:srgbClr val="FF0000"/>
              </a:solidFill>
            </a:endParaRPr>
          </a:p>
          <a:p>
            <a:r>
              <a:rPr lang="nl-BE" b="1" dirty="0">
                <a:solidFill>
                  <a:srgbClr val="FCC011"/>
                </a:solidFill>
              </a:rPr>
              <a:t>7-8    </a:t>
            </a:r>
            <a:r>
              <a:rPr lang="nl-BE" b="1" dirty="0" err="1">
                <a:solidFill>
                  <a:srgbClr val="FCC011"/>
                </a:solidFill>
              </a:rPr>
              <a:t>Neutrals</a:t>
            </a:r>
            <a:r>
              <a:rPr lang="nl-BE" b="1" dirty="0">
                <a:solidFill>
                  <a:srgbClr val="FCC011"/>
                </a:solidFill>
              </a:rPr>
              <a:t>       31%</a:t>
            </a:r>
            <a:br>
              <a:rPr lang="nl-BE" b="1" dirty="0">
                <a:solidFill>
                  <a:srgbClr val="FCC011"/>
                </a:solidFill>
              </a:rPr>
            </a:br>
            <a:br>
              <a:rPr lang="nl-BE" dirty="0"/>
            </a:br>
            <a:r>
              <a:rPr lang="nl-BE" b="1" dirty="0">
                <a:solidFill>
                  <a:srgbClr val="92D050"/>
                </a:solidFill>
              </a:rPr>
              <a:t>9-10  Promotors   62 %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CDE30B1-CCDC-07A7-839E-D7C37F7F2AC1}"/>
              </a:ext>
            </a:extLst>
          </p:cNvPr>
          <p:cNvSpPr txBox="1"/>
          <p:nvPr/>
        </p:nvSpPr>
        <p:spPr>
          <a:xfrm>
            <a:off x="3115340" y="5582092"/>
            <a:ext cx="407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NPS   + 54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4F7AFF1-97CF-8C21-4B44-C7ADA49C7A61}"/>
              </a:ext>
            </a:extLst>
          </p:cNvPr>
          <p:cNvSpPr txBox="1"/>
          <p:nvPr/>
        </p:nvSpPr>
        <p:spPr>
          <a:xfrm>
            <a:off x="-786809" y="1339702"/>
            <a:ext cx="10015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br>
              <a:rPr lang="nl-BE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18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  <a:t>Op een schaal van 1 (helemaal niet) tot 10 (helemaal zeker) </a:t>
            </a:r>
            <a:b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  <a:t>zou u de KMO Adviesraad aanbevelen aan andere ondernemers ?”</a:t>
            </a:r>
          </a:p>
        </p:txBody>
      </p:sp>
    </p:spTree>
    <p:extLst>
      <p:ext uri="{BB962C8B-B14F-4D97-AF65-F5344CB8AC3E}">
        <p14:creationId xmlns:p14="http://schemas.microsoft.com/office/powerpoint/2010/main" val="11157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8EE46-69E8-1266-4DD7-D584845E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u="sng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Enkele resultaten van de enquête</a:t>
            </a:r>
            <a:endParaRPr lang="nl-BE" sz="3600" u="sng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659109-DB7D-BD5D-2723-81B01E970E5F}"/>
              </a:ext>
            </a:extLst>
          </p:cNvPr>
          <p:cNvSpPr txBox="1"/>
          <p:nvPr/>
        </p:nvSpPr>
        <p:spPr>
          <a:xfrm>
            <a:off x="-467832" y="1765005"/>
            <a:ext cx="89526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85%</a:t>
            </a:r>
            <a: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  <a:t> is tevreden tot zeer tevreden over de begeleiding door UNIZO bij het zoeken naar geschikte adviseurs</a:t>
            </a:r>
            <a:br>
              <a:rPr lang="nl-BE" sz="2400" b="1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400" b="1" dirty="0">
              <a:solidFill>
                <a:srgbClr val="C200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94%</a:t>
            </a:r>
            <a: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  <a:t> is tevreden tot zeer tevreden over de expertise en ervaring van de adviseurs</a:t>
            </a:r>
            <a:b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96%</a:t>
            </a:r>
            <a: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  <a:t> is tevreden tot zeer tevreden over de motivatie van de adviseurs</a:t>
            </a:r>
            <a:b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nl-BE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zeer tevreden – tevreden – neutraal – minder tevreden – helemaal niet tevreden</a:t>
            </a:r>
            <a:b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nl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nl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8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224E9-C181-41C1-45FA-94B2AF45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2289081"/>
          </a:xfrm>
        </p:spPr>
        <p:txBody>
          <a:bodyPr>
            <a:normAutofit/>
          </a:bodyPr>
          <a:lstStyle/>
          <a:p>
            <a:pPr algn="ctr"/>
            <a:r>
              <a:rPr lang="nl-BE" sz="3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22 - 09 - 22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9F9B-028D-6385-90D4-0687C7CF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1" y="273050"/>
            <a:ext cx="5111750" cy="5853113"/>
          </a:xfrm>
        </p:spPr>
        <p:txBody>
          <a:bodyPr/>
          <a:lstStyle/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  <a:t>KBC ARTEVELDETOREN GENT</a:t>
            </a:r>
            <a:b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  <a:t>19u30</a:t>
            </a:r>
          </a:p>
          <a:p>
            <a:pPr marL="0" indent="0" algn="ctr">
              <a:buNone/>
            </a:pPr>
            <a:b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  <a:t>UNIZO CODE GOED BESTUUR</a:t>
            </a:r>
            <a:b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Keynote</a:t>
            </a:r>
            <a: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  <a:t> : Herman Daems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A1EDF4-14EF-0331-CA5B-093D19BCA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11929"/>
            <a:ext cx="3254721" cy="1729212"/>
          </a:xfrm>
        </p:spPr>
        <p:txBody>
          <a:bodyPr>
            <a:normAutofit fontScale="92500" lnSpcReduction="20000"/>
          </a:bodyPr>
          <a:lstStyle/>
          <a:p>
            <a:pPr algn="ctr"/>
            <a:br>
              <a:rPr lang="nl-BE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br>
              <a:rPr lang="nl-BE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33457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4919" y="3766242"/>
            <a:ext cx="4098376" cy="2176218"/>
          </a:xfrm>
        </p:spPr>
        <p:txBody>
          <a:bodyPr anchor="ctr" anchorCtr="0">
            <a:normAutofit fontScale="32500" lnSpcReduction="20000"/>
          </a:bodyPr>
          <a:lstStyle/>
          <a:p>
            <a:pPr algn="l">
              <a:lnSpc>
                <a:spcPct val="90000"/>
              </a:lnSpc>
            </a:pP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endParaRPr lang="nl-NL"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l">
              <a:lnSpc>
                <a:spcPct val="90000"/>
              </a:lnSpc>
            </a:pPr>
            <a:endParaRPr lang="nl-NL"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l">
              <a:lnSpc>
                <a:spcPct val="90000"/>
              </a:lnSpc>
            </a:pPr>
            <a:br>
              <a:rPr lang="nl-NL" sz="42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8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8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8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br>
              <a:rPr lang="nl-NL" sz="2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</a:br>
            <a:endParaRPr lang="nl-NL"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65935" y="50352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5655599" y="5694186"/>
            <a:ext cx="3272493" cy="3319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747168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nl-NL" sz="1200" dirty="0">
                <a:solidFill>
                  <a:srgbClr val="16ADEC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70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57FC9-9B16-75B5-C9FF-80C8013C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UNIZO KMO ADVIESRAAD</a:t>
            </a:r>
          </a:p>
        </p:txBody>
      </p:sp>
      <p:pic>
        <p:nvPicPr>
          <p:cNvPr id="6" name="Tijdelijke aanduiding voor inhoud 5" descr="Afbeelding met verkeer, licht&#10;&#10;Automatisch gegenereerde beschrijving">
            <a:extLst>
              <a:ext uri="{FF2B5EF4-FFF2-40B4-BE49-F238E27FC236}">
                <a16:creationId xmlns:a16="http://schemas.microsoft.com/office/drawing/2014/main" id="{FA73A5BA-28FD-0BE3-E011-0BA3DD456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3012" y="2939256"/>
            <a:ext cx="2466975" cy="1847850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F7C9DD5C-91D0-5EF8-CF5C-939BD9311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6862" y="2977356"/>
            <a:ext cx="2581275" cy="177165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049C936-4FF9-4EAE-0C5C-67964C54EDE5}"/>
              </a:ext>
            </a:extLst>
          </p:cNvPr>
          <p:cNvSpPr txBox="1"/>
          <p:nvPr/>
        </p:nvSpPr>
        <p:spPr>
          <a:xfrm>
            <a:off x="1" y="1973655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KWANTITATIEF       &amp;           KWALITATIEF</a:t>
            </a:r>
          </a:p>
        </p:txBody>
      </p:sp>
    </p:spTree>
    <p:extLst>
      <p:ext uri="{BB962C8B-B14F-4D97-AF65-F5344CB8AC3E}">
        <p14:creationId xmlns:p14="http://schemas.microsoft.com/office/powerpoint/2010/main" val="181455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BDD78-9EC2-D435-0312-DBABD98F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2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UNIZO KMO Adviesraad – Kwantitatief</a:t>
            </a:r>
            <a:br>
              <a:rPr lang="nl-BE" sz="2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  <a:t>Reeds 380 nieuw opgerichte KMO Adviesraden start tot heden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DEDC3D15-F16E-1038-B34A-857322BA3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9834"/>
              </p:ext>
            </p:extLst>
          </p:nvPr>
        </p:nvGraphicFramePr>
        <p:xfrm>
          <a:off x="457200" y="1611517"/>
          <a:ext cx="8229600" cy="318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19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46188-796F-18B8-0225-E72B9E37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UNIZO KMO Adviesraad – Kwantitatief</a:t>
            </a:r>
            <a:b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000" dirty="0">
                <a:latin typeface="Segoe UI" panose="020B0502040204020203" pitchFamily="34" charset="0"/>
                <a:cs typeface="Segoe UI" panose="020B0502040204020203" pitchFamily="34" charset="0"/>
              </a:rPr>
              <a:t>Nieuw opgerichte KMO Adviesraden per provincie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D83145DE-44B4-0E1B-4CEC-DAB4ACCCB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18330"/>
              </p:ext>
            </p:extLst>
          </p:nvPr>
        </p:nvGraphicFramePr>
        <p:xfrm>
          <a:off x="1552353" y="1998921"/>
          <a:ext cx="6067647" cy="365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647">
                  <a:extLst>
                    <a:ext uri="{9D8B030D-6E8A-4147-A177-3AD203B41FA5}">
                      <a16:colId xmlns:a16="http://schemas.microsoft.com/office/drawing/2014/main" val="37373183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8456160"/>
                    </a:ext>
                  </a:extLst>
                </a:gridCol>
              </a:tblGrid>
              <a:tr h="45200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90472"/>
                  </a:ext>
                </a:extLst>
              </a:tr>
              <a:tr h="482960">
                <a:tc>
                  <a:txBody>
                    <a:bodyPr/>
                    <a:lstStyle/>
                    <a:p>
                      <a:r>
                        <a:rPr lang="nl-BE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VLAAMS-BRABANT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4857"/>
                  </a:ext>
                </a:extLst>
              </a:tr>
              <a:tr h="452001">
                <a:tc>
                  <a:txBody>
                    <a:bodyPr/>
                    <a:lstStyle/>
                    <a:p>
                      <a:r>
                        <a:rPr lang="nl-BE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20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648926"/>
                  </a:ext>
                </a:extLst>
              </a:tr>
              <a:tr h="452001">
                <a:tc>
                  <a:txBody>
                    <a:bodyPr/>
                    <a:lstStyle/>
                    <a:p>
                      <a:r>
                        <a:rPr lang="nl-BE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ANTWERPEN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20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3068"/>
                  </a:ext>
                </a:extLst>
              </a:tr>
              <a:tr h="452001">
                <a:tc>
                  <a:txBody>
                    <a:bodyPr/>
                    <a:lstStyle/>
                    <a:p>
                      <a:r>
                        <a:rPr lang="nl-BE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WEST-VLAANDEREN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20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683762"/>
                  </a:ext>
                </a:extLst>
              </a:tr>
              <a:tr h="452001">
                <a:tc>
                  <a:txBody>
                    <a:bodyPr/>
                    <a:lstStyle/>
                    <a:p>
                      <a:r>
                        <a:rPr lang="nl-BE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OOST-VLAANDEREN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2000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24263"/>
                  </a:ext>
                </a:extLst>
              </a:tr>
              <a:tr h="45200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256224"/>
                  </a:ext>
                </a:extLst>
              </a:tr>
              <a:tr h="452001">
                <a:tc>
                  <a:txBody>
                    <a:bodyPr/>
                    <a:lstStyle/>
                    <a:p>
                      <a:r>
                        <a:rPr lang="nl-BE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95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54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396CC2-F1C0-2FB5-2186-15216F11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8" y="640080"/>
            <a:ext cx="3938257" cy="55788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&gt;80% </a:t>
            </a:r>
            <a:r>
              <a:rPr lang="fr-BE" dirty="0">
                <a:solidFill>
                  <a:srgbClr val="FFFFFF"/>
                </a:solidFill>
              </a:rPr>
              <a:t>=</a:t>
            </a:r>
            <a:br>
              <a:rPr lang="fr-BE" dirty="0">
                <a:solidFill>
                  <a:srgbClr val="FFFFFF"/>
                </a:solidFill>
              </a:rPr>
            </a:br>
            <a:br>
              <a:rPr lang="fr-BE" dirty="0">
                <a:solidFill>
                  <a:srgbClr val="FFFFFF"/>
                </a:solidFill>
              </a:rPr>
            </a:br>
            <a:r>
              <a:rPr lang="fr-BE" dirty="0">
                <a:solidFill>
                  <a:srgbClr val="FFFFFF"/>
                </a:solidFill>
              </a:rPr>
              <a:t>FAMILIALE KMO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B4BBC97-46DC-DFAF-FD2B-E4048D42E1FD}"/>
              </a:ext>
            </a:extLst>
          </p:cNvPr>
          <p:cNvSpPr txBox="1"/>
          <p:nvPr/>
        </p:nvSpPr>
        <p:spPr>
          <a:xfrm>
            <a:off x="543208" y="1801640"/>
            <a:ext cx="814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7F84372-D0A8-E1FB-547F-DFE56840D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092044"/>
              </p:ext>
            </p:extLst>
          </p:nvPr>
        </p:nvGraphicFramePr>
        <p:xfrm>
          <a:off x="4481465" y="1023042"/>
          <a:ext cx="4562947" cy="519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13243923-8703-F594-36ED-A9BEB2063BE1}"/>
              </a:ext>
            </a:extLst>
          </p:cNvPr>
          <p:cNvSpPr txBox="1"/>
          <p:nvPr/>
        </p:nvSpPr>
        <p:spPr>
          <a:xfrm>
            <a:off x="4264182" y="217283"/>
            <a:ext cx="478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UNIZO KMO ADVIESRAAD</a:t>
            </a:r>
            <a:b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BE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Veelal</a:t>
            </a: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bij</a:t>
            </a: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familiebedrijven</a:t>
            </a:r>
            <a:endParaRPr lang="nl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9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0245F-CEEC-60B5-7660-6B749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87212" cy="1143000"/>
          </a:xfrm>
        </p:spPr>
        <p:txBody>
          <a:bodyPr>
            <a:normAutofit/>
          </a:bodyPr>
          <a:lstStyle/>
          <a:p>
            <a:pPr algn="l"/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HOEVEEL MEDEWERKERS HEBBEN DE KMO’S</a:t>
            </a:r>
            <a:b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MET EEN UNIZO KMO ADVIESRAAD ?</a:t>
            </a:r>
            <a:endParaRPr lang="nl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4183D6-5980-6EDA-2B93-FBD975136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1105"/>
            <a:ext cx="4038600" cy="4243128"/>
          </a:xfrm>
        </p:spPr>
        <p:txBody>
          <a:bodyPr>
            <a:normAutofit lnSpcReduction="10000"/>
          </a:bodyPr>
          <a:lstStyle/>
          <a:p>
            <a:r>
              <a:rPr lang="fr-BE" dirty="0">
                <a:solidFill>
                  <a:srgbClr val="0070C0"/>
                </a:solidFill>
              </a:rPr>
              <a:t>4%		1-4</a:t>
            </a:r>
            <a:br>
              <a:rPr lang="fr-BE" dirty="0"/>
            </a:br>
            <a:endParaRPr lang="fr-BE" dirty="0"/>
          </a:p>
          <a:p>
            <a:r>
              <a:rPr lang="fr-BE" dirty="0">
                <a:solidFill>
                  <a:srgbClr val="C20012"/>
                </a:solidFill>
              </a:rPr>
              <a:t>27%	5-9</a:t>
            </a:r>
            <a:br>
              <a:rPr lang="fr-BE" dirty="0">
                <a:solidFill>
                  <a:srgbClr val="C20012"/>
                </a:solidFill>
              </a:rPr>
            </a:br>
            <a:endParaRPr lang="fr-BE" dirty="0">
              <a:solidFill>
                <a:srgbClr val="C20012"/>
              </a:solidFill>
            </a:endParaRPr>
          </a:p>
          <a:p>
            <a:r>
              <a:rPr lang="fr-BE" dirty="0">
                <a:solidFill>
                  <a:schemeClr val="accent3"/>
                </a:solidFill>
              </a:rPr>
              <a:t>15%	10-19</a:t>
            </a:r>
            <a:br>
              <a:rPr lang="fr-BE" dirty="0">
                <a:solidFill>
                  <a:schemeClr val="accent3"/>
                </a:solidFill>
              </a:rPr>
            </a:br>
            <a:endParaRPr lang="fr-BE" dirty="0">
              <a:solidFill>
                <a:schemeClr val="accent3"/>
              </a:solidFill>
            </a:endParaRPr>
          </a:p>
          <a:p>
            <a:r>
              <a:rPr lang="fr-BE" dirty="0">
                <a:solidFill>
                  <a:srgbClr val="7030A0"/>
                </a:solidFill>
              </a:rPr>
              <a:t>31%	20-49</a:t>
            </a:r>
            <a:br>
              <a:rPr lang="fr-BE" dirty="0">
                <a:solidFill>
                  <a:srgbClr val="7030A0"/>
                </a:solidFill>
              </a:rPr>
            </a:br>
            <a:endParaRPr lang="fr-BE" dirty="0">
              <a:solidFill>
                <a:srgbClr val="7030A0"/>
              </a:solidFill>
            </a:endParaRPr>
          </a:p>
          <a:p>
            <a:r>
              <a:rPr lang="fr-BE" dirty="0">
                <a:solidFill>
                  <a:srgbClr val="16ADEC"/>
                </a:solidFill>
              </a:rPr>
              <a:t>23% 	50 of </a:t>
            </a:r>
            <a:r>
              <a:rPr lang="fr-BE" dirty="0" err="1">
                <a:solidFill>
                  <a:srgbClr val="16ADEC"/>
                </a:solidFill>
              </a:rPr>
              <a:t>meer</a:t>
            </a:r>
            <a:endParaRPr lang="nl-BE" dirty="0">
              <a:solidFill>
                <a:srgbClr val="16ADEC"/>
              </a:solidFill>
            </a:endParaRP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2DDA86A0-E723-DF86-0418-D0B4CE031A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3022542"/>
              </p:ext>
            </p:extLst>
          </p:nvPr>
        </p:nvGraphicFramePr>
        <p:xfrm>
          <a:off x="457201" y="994396"/>
          <a:ext cx="4038600" cy="543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87D8884D-570A-1B3C-F199-08F649AA9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571378"/>
              </p:ext>
            </p:extLst>
          </p:nvPr>
        </p:nvGraphicFramePr>
        <p:xfrm>
          <a:off x="796705" y="1711105"/>
          <a:ext cx="3340729" cy="400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70F0C2E0-4EF2-8F13-C70C-FFDEF69AA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11842"/>
              </p:ext>
            </p:extLst>
          </p:nvPr>
        </p:nvGraphicFramePr>
        <p:xfrm>
          <a:off x="574160" y="1850065"/>
          <a:ext cx="6694486" cy="353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212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E9B0B-8376-9132-3B5E-A164EB1C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69105" cy="1143000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AANTAL ADVISEURS PER UNIZO KMO ADVIESRAAD</a:t>
            </a:r>
            <a:endParaRPr lang="nl-BE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B1B43038-2172-E678-65DF-9AE33AEE9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94339"/>
              </p:ext>
            </p:extLst>
          </p:nvPr>
        </p:nvGraphicFramePr>
        <p:xfrm>
          <a:off x="1937442" y="1427480"/>
          <a:ext cx="568255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279">
                  <a:extLst>
                    <a:ext uri="{9D8B030D-6E8A-4147-A177-3AD203B41FA5}">
                      <a16:colId xmlns:a16="http://schemas.microsoft.com/office/drawing/2014/main" val="4106170504"/>
                    </a:ext>
                  </a:extLst>
                </a:gridCol>
                <a:gridCol w="2841279">
                  <a:extLst>
                    <a:ext uri="{9D8B030D-6E8A-4147-A177-3AD203B41FA5}">
                      <a16:colId xmlns:a16="http://schemas.microsoft.com/office/drawing/2014/main" val="2146159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86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dirty="0"/>
                        <a:t>19 %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2 </a:t>
                      </a:r>
                      <a:r>
                        <a:rPr lang="fr-BE" dirty="0" err="1"/>
                        <a:t>adviseurs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96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0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dirty="0"/>
                        <a:t>69%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 </a:t>
                      </a:r>
                      <a:r>
                        <a:rPr lang="fr-BE" dirty="0" err="1"/>
                        <a:t>adviseurs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44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2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dirty="0"/>
                        <a:t>12%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4 </a:t>
                      </a:r>
                      <a:r>
                        <a:rPr lang="fr-BE" dirty="0" err="1"/>
                        <a:t>adviseurs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63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88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30BE0-A683-23D4-92DD-B6BA62A6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www.deadviesraad.be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A22E6D-4219-32DA-F7E5-F5767E6944FC}"/>
              </a:ext>
            </a:extLst>
          </p:cNvPr>
          <p:cNvSpPr txBox="1"/>
          <p:nvPr/>
        </p:nvSpPr>
        <p:spPr>
          <a:xfrm>
            <a:off x="606582" y="188312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Database voor kandidaat-adviseurs in KMO Adviesraden</a:t>
            </a:r>
          </a:p>
          <a:p>
            <a:endParaRPr lang="nl-BE" dirty="0"/>
          </a:p>
          <a:p>
            <a:r>
              <a:rPr lang="nl-BE" dirty="0"/>
              <a:t>Iets meer dan 1.000 kandidaten zijn aangemeld in onze database</a:t>
            </a:r>
            <a:br>
              <a:rPr lang="nl-BE" dirty="0"/>
            </a:br>
            <a:br>
              <a:rPr lang="nl-BE" dirty="0"/>
            </a:br>
            <a:r>
              <a:rPr lang="nl-BE" dirty="0"/>
              <a:t>Heden zetelt slechts circa 1 op 7 van deze kandidaten in een actieve UNIZO KMO Adviesraad</a:t>
            </a:r>
          </a:p>
        </p:txBody>
      </p:sp>
    </p:spTree>
    <p:extLst>
      <p:ext uri="{BB962C8B-B14F-4D97-AF65-F5344CB8AC3E}">
        <p14:creationId xmlns:p14="http://schemas.microsoft.com/office/powerpoint/2010/main" val="187453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F6B67-728D-5C8F-66DC-15F2E356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274638"/>
            <a:ext cx="8123274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4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UNIZO KMO Adviesraad – </a:t>
            </a:r>
            <a:r>
              <a:rPr lang="nl-BE" sz="40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Kwalititatief</a:t>
            </a: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5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BE" sz="5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700" dirty="0">
                <a:latin typeface="Segoe UI" panose="020B0502040204020203" pitchFamily="34" charset="0"/>
                <a:cs typeface="Segoe UI" panose="020B0502040204020203" pitchFamily="34" charset="0"/>
              </a:rPr>
              <a:t>Bevraging bij gebruikers en voormalige gebruikers van de KMO Adviesraad</a:t>
            </a:r>
            <a:br>
              <a:rPr lang="nl-BE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8D71BBF-63F5-F257-A449-F2C3E20FDDE9}"/>
              </a:ext>
            </a:extLst>
          </p:cNvPr>
          <p:cNvSpPr txBox="1"/>
          <p:nvPr/>
        </p:nvSpPr>
        <p:spPr>
          <a:xfrm flipH="1">
            <a:off x="10313581" y="5996763"/>
            <a:ext cx="1052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B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CF527C-8D50-81C0-2DFE-7F6D1035DF85}"/>
              </a:ext>
            </a:extLst>
          </p:cNvPr>
          <p:cNvSpPr txBox="1"/>
          <p:nvPr/>
        </p:nvSpPr>
        <p:spPr>
          <a:xfrm>
            <a:off x="457201" y="2137143"/>
            <a:ext cx="797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C20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TEVREDENHEIDSSTUDIE UNIZO Studiedienst 2019</a:t>
            </a:r>
          </a:p>
        </p:txBody>
      </p:sp>
    </p:spTree>
    <p:extLst>
      <p:ext uri="{BB962C8B-B14F-4D97-AF65-F5344CB8AC3E}">
        <p14:creationId xmlns:p14="http://schemas.microsoft.com/office/powerpoint/2010/main" val="383519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688</Words>
  <Application>Microsoft Office PowerPoint</Application>
  <PresentationFormat>Diavoorstelling (4:3)</PresentationFormat>
  <Paragraphs>112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Wingdings</vt:lpstr>
      <vt:lpstr>Office Theme</vt:lpstr>
      <vt:lpstr>PowerPoint-presentatie</vt:lpstr>
      <vt:lpstr> DE UNIZO KMO ADVIESRAAD</vt:lpstr>
      <vt:lpstr>UNIZO KMO Adviesraad – Kwantitatief  Reeds 380 nieuw opgerichte KMO Adviesraden start tot heden</vt:lpstr>
      <vt:lpstr>UNIZO KMO Adviesraad – Kwantitatief Nieuw opgerichte KMO Adviesraden per provincie</vt:lpstr>
      <vt:lpstr>&gt;80% =  FAMILIALE KMO</vt:lpstr>
      <vt:lpstr>HOEVEEL MEDEWERKERS HEBBEN DE KMO’S MET EEN UNIZO KMO ADVIESRAAD ?</vt:lpstr>
      <vt:lpstr>AANTAL ADVISEURS PER UNIZO KMO ADVIESRAAD</vt:lpstr>
      <vt:lpstr>www.deadviesraad.be</vt:lpstr>
      <vt:lpstr>       UNIZO KMO Adviesraad – Kwalititatief     Bevraging bij gebruikers en voormalige gebruikers van de KMO Adviesraad </vt:lpstr>
      <vt:lpstr>Vraag : Welke redenen liggen aan de basis van de oprichting van uw KMO Adviesraad ? </vt:lpstr>
      <vt:lpstr>Enkele uitspraken van ondernemers over hun ervaringen met de KMO Adviesraad</vt:lpstr>
      <vt:lpstr>Vraag in de enquête</vt:lpstr>
      <vt:lpstr>Enkele resultaten van de enquête</vt:lpstr>
      <vt:lpstr>22 - 09 - 22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Patrick Roels</cp:lastModifiedBy>
  <cp:revision>69</cp:revision>
  <dcterms:created xsi:type="dcterms:W3CDTF">2016-05-25T15:06:45Z</dcterms:created>
  <dcterms:modified xsi:type="dcterms:W3CDTF">2022-07-04T07:18:26Z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